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43" d="100"/>
          <a:sy n="43" d="100"/>
        </p:scale>
        <p:origin x="75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7EAB-0710-4E67-9C87-1EEA5599FBD4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BD620-E7CE-45D6-87A9-74543B012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882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7EAB-0710-4E67-9C87-1EEA5599FBD4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BD620-E7CE-45D6-87A9-74543B012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247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7EAB-0710-4E67-9C87-1EEA5599FBD4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BD620-E7CE-45D6-87A9-74543B012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89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7EAB-0710-4E67-9C87-1EEA5599FBD4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BD620-E7CE-45D6-87A9-74543B012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486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7EAB-0710-4E67-9C87-1EEA5599FBD4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BD620-E7CE-45D6-87A9-74543B012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7EAB-0710-4E67-9C87-1EEA5599FBD4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BD620-E7CE-45D6-87A9-74543B012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423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7EAB-0710-4E67-9C87-1EEA5599FBD4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BD620-E7CE-45D6-87A9-74543B012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029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7EAB-0710-4E67-9C87-1EEA5599FBD4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BD620-E7CE-45D6-87A9-74543B012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434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7EAB-0710-4E67-9C87-1EEA5599FBD4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BD620-E7CE-45D6-87A9-74543B012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116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7EAB-0710-4E67-9C87-1EEA5599FBD4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BD620-E7CE-45D6-87A9-74543B012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514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7EAB-0710-4E67-9C87-1EEA5599FBD4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BD620-E7CE-45D6-87A9-74543B012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99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A7EAB-0710-4E67-9C87-1EEA5599FBD4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BD620-E7CE-45D6-87A9-74543B012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189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41152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ОБЫКНОВЕННЫЕ ДИФФЕРЕНЦИАЛЬНЫЕ УРАВНЕНИЯ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548328"/>
            <a:ext cx="9144000" cy="2709472"/>
          </a:xfrm>
        </p:spPr>
        <p:txBody>
          <a:bodyPr>
            <a:normAutofit/>
          </a:bodyPr>
          <a:lstStyle/>
          <a:p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9.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Линейные </a:t>
            </a:r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неоднородные </a:t>
            </a: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дифференциальные </a:t>
            </a:r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  </a:t>
            </a: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n-го порядка</a:t>
            </a:r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553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919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	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69234"/>
            <a:ext cx="10515600" cy="50077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Петровский И.Г. Лекции по теории обыкновенных дифференциальных уравнений.- М.: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Физматлит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».– 2009.- 280 с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Н.М. Матвеев. Дифференциальные уравнения. Изд.-3.е. Минск,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Вышейш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школа, 1996, с. 320-330.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Матвеев Н.М. Методы интегрирования обыкновенных дифференциальных уравнений.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Минск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1974.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Л.Э.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Эльсгольц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«Дифференциальные уравнения и вариационные исчисления», М.: Наука, 1969, с 15-24.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Филиппов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А.Ф. Сборник задач по дифференциальным уравнениям, М, Наука, 1973г. c. 101-105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6..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Краснов М.Л., Киселев А.И., Макаренко Г.И. Обыкновенные дифференциальные уравнения: Задачи и примеры с подробными решениями, М.: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Едиториал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УРСС, 2002. — 256 с.</a:t>
            </a:r>
          </a:p>
        </p:txBody>
      </p:sp>
    </p:spTree>
    <p:extLst>
      <p:ext uri="{BB962C8B-B14F-4D97-AF65-F5344CB8AC3E}">
        <p14:creationId xmlns:p14="http://schemas.microsoft.com/office/powerpoint/2010/main" val="3757553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4049"/>
          </a:xfrm>
        </p:spPr>
        <p:txBody>
          <a:bodyPr/>
          <a:lstStyle/>
          <a:p>
            <a:r>
              <a:rPr lang="ru-RU" b="1" dirty="0" smtClean="0"/>
              <a:t>		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лекции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48918"/>
            <a:ext cx="10515600" cy="452804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 студентов с </a:t>
            </a:r>
            <a:r>
              <a:rPr lang="kk-K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линейными неоднородными дифференциальными уравнениями n-го порядка, понять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структуру его решения. Познакомить с методом вариации произвольных постоянных для нахождения частного решения </a:t>
            </a:r>
            <a:r>
              <a:rPr lang="kk-K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линейного неоднородного дифференциального уравнения n-го порядка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250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9098"/>
          </a:xfrm>
        </p:spPr>
        <p:txBody>
          <a:bodyPr/>
          <a:lstStyle/>
          <a:p>
            <a:r>
              <a:rPr lang="ru-RU" b="1" dirty="0" smtClean="0"/>
              <a:t>		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33928"/>
            <a:ext cx="10515600" cy="4543035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/>
              <a:t>Линейным неоднородным уравнением </a:t>
            </a:r>
            <a:r>
              <a:rPr lang="kk-KZ" dirty="0"/>
              <a:t>n-го </a:t>
            </a:r>
            <a:r>
              <a:rPr lang="ru-RU" dirty="0"/>
              <a:t>порядка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Общее решение линейным однородным уравнением </a:t>
            </a:r>
            <a:r>
              <a:rPr lang="kk-KZ" dirty="0"/>
              <a:t>n-го </a:t>
            </a:r>
            <a:r>
              <a:rPr lang="ru-RU" dirty="0"/>
              <a:t>порядка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Структура общего решения линейного неоднородного уравнения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Метод вариации произвольных </a:t>
            </a:r>
            <a:r>
              <a:rPr lang="ru-RU" dirty="0" smtClean="0"/>
              <a:t>постоянных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Метод вариации произвольных </a:t>
            </a:r>
            <a:r>
              <a:rPr lang="ru-RU" dirty="0" smtClean="0"/>
              <a:t>постоянных для поиска частного решения линейного неоднородного уравнения 2-го порядка.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173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Линейные </a:t>
            </a:r>
            <a:r>
              <a:rPr lang="kk-KZ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неоднородные </a:t>
            </a:r>
            <a:r>
              <a:rPr lang="kk-KZ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дифференциальные </a:t>
            </a:r>
            <a:r>
              <a:rPr lang="kk-KZ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уравнения </a:t>
            </a:r>
            <a:r>
              <a:rPr lang="kk-KZ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n-го </a:t>
            </a:r>
            <a:r>
              <a:rPr lang="kk-KZ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</a:t>
            </a: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10515600" cy="448627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Линейным неоднородным уравнением </a:t>
                </a:r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n-го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порядка называется уравнение:</a:t>
                </a:r>
              </a:p>
              <a:p>
                <a:pPr marL="0" indent="0">
                  <a:buNone/>
                </a:pP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/>
                        </m:ctrlPr>
                      </m:sSupPr>
                      <m:e>
                        <m:sSub>
                          <m:sSubPr>
                            <m:ctrlPr>
                              <a:rPr lang="ru-RU" i="1"/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ru-RU" i="1"/>
                                </m:ctrlPr>
                              </m:sSupPr>
                              <m:e>
                                <m:r>
                                  <a:rPr lang="en-US" i="1"/>
                                  <m:t>𝑦</m:t>
                                </m:r>
                              </m:e>
                              <m:sup>
                                <m:r>
                                  <a:rPr lang="ru-RU" i="1"/>
                                  <m:t>(</m:t>
                                </m:r>
                                <m:r>
                                  <a:rPr lang="en-US" i="1"/>
                                  <m:t>𝑛</m:t>
                                </m:r>
                                <m:r>
                                  <a:rPr lang="ru-RU" i="1"/>
                                  <m:t>)</m:t>
                                </m:r>
                              </m:sup>
                            </m:sSup>
                            <m:r>
                              <a:rPr lang="ru-RU" i="1"/>
                              <m:t>+</m:t>
                            </m:r>
                            <m:r>
                              <a:rPr lang="en-US" i="1"/>
                              <m:t>𝑎</m:t>
                            </m:r>
                          </m:e>
                          <m:sub>
                            <m:r>
                              <a:rPr lang="ru-RU" i="1"/>
                              <m:t>1</m:t>
                            </m:r>
                          </m:sub>
                        </m:sSub>
                        <m:d>
                          <m:dPr>
                            <m:ctrlPr>
                              <a:rPr lang="ru-RU" i="1"/>
                            </m:ctrlPr>
                          </m:dPr>
                          <m:e>
                            <m:r>
                              <a:rPr lang="en-US" i="1"/>
                              <m:t>𝑥</m:t>
                            </m:r>
                          </m:e>
                        </m:d>
                        <m:sSup>
                          <m:sSupPr>
                            <m:ctrlPr>
                              <a:rPr lang="ru-RU" i="1"/>
                            </m:ctrlPr>
                          </m:sSupPr>
                          <m:e>
                            <m:r>
                              <a:rPr lang="en-US" i="1"/>
                              <m:t>𝑦</m:t>
                            </m:r>
                          </m:e>
                          <m:sup>
                            <m:r>
                              <a:rPr lang="ru-RU" i="1"/>
                              <m:t>(</m:t>
                            </m:r>
                            <m:r>
                              <a:rPr lang="en-US" i="1"/>
                              <m:t>𝑛</m:t>
                            </m:r>
                            <m:r>
                              <a:rPr lang="ru-RU" i="1"/>
                              <m:t>−1)</m:t>
                            </m:r>
                          </m:sup>
                        </m:sSup>
                        <m:r>
                          <a:rPr lang="ru-RU" i="1"/>
                          <m:t>+</m:t>
                        </m:r>
                        <m:sSub>
                          <m:sSubPr>
                            <m:ctrlPr>
                              <a:rPr lang="ru-RU" i="1"/>
                            </m:ctrlPr>
                          </m:sSubPr>
                          <m:e>
                            <m:r>
                              <a:rPr lang="en-US" i="1"/>
                              <m:t>𝑎</m:t>
                            </m:r>
                          </m:e>
                          <m:sub>
                            <m:r>
                              <a:rPr lang="ru-RU" i="1"/>
                              <m:t>2</m:t>
                            </m:r>
                          </m:sub>
                        </m:sSub>
                        <m:r>
                          <a:rPr lang="ru-RU" i="1"/>
                          <m:t>(</m:t>
                        </m:r>
                        <m:r>
                          <a:rPr lang="en-US" i="1"/>
                          <m:t>𝑥</m:t>
                        </m:r>
                        <m:r>
                          <a:rPr lang="ru-RU" i="1"/>
                          <m:t>)</m:t>
                        </m:r>
                        <m:sSup>
                          <m:sSupPr>
                            <m:ctrlPr>
                              <a:rPr lang="ru-RU" i="1"/>
                            </m:ctrlPr>
                          </m:sSupPr>
                          <m:e>
                            <m:r>
                              <a:rPr lang="en-US" i="1"/>
                              <m:t>𝑦</m:t>
                            </m:r>
                          </m:e>
                          <m:sup>
                            <m:r>
                              <a:rPr lang="ru-RU" i="1"/>
                              <m:t>(</m:t>
                            </m:r>
                            <m:r>
                              <a:rPr lang="en-US" i="1"/>
                              <m:t>𝑛</m:t>
                            </m:r>
                            <m:r>
                              <a:rPr lang="ru-RU" i="1"/>
                              <m:t>−2)</m:t>
                            </m:r>
                          </m:sup>
                        </m:sSup>
                        <m:r>
                          <a:rPr lang="ru-RU" i="1"/>
                          <m:t>+…+</m:t>
                        </m:r>
                        <m:sSub>
                          <m:sSubPr>
                            <m:ctrlPr>
                              <a:rPr lang="ru-RU" i="1"/>
                            </m:ctrlPr>
                          </m:sSubPr>
                          <m:e>
                            <m:r>
                              <a:rPr lang="en-US" i="1"/>
                              <m:t>𝑎</m:t>
                            </m:r>
                          </m:e>
                          <m:sub>
                            <m:r>
                              <a:rPr lang="en-US" i="1"/>
                              <m:t>𝑛</m:t>
                            </m:r>
                            <m:r>
                              <a:rPr lang="ru-RU" i="1"/>
                              <m:t>−1</m:t>
                            </m:r>
                          </m:sub>
                        </m:sSub>
                        <m:r>
                          <a:rPr lang="ru-RU" i="1"/>
                          <m:t>(</m:t>
                        </m:r>
                        <m:r>
                          <a:rPr lang="en-US" i="1"/>
                          <m:t>𝑥</m:t>
                        </m:r>
                        <m:r>
                          <a:rPr lang="ru-RU" i="1"/>
                          <m:t>)</m:t>
                        </m:r>
                        <m:r>
                          <a:rPr lang="en-US" i="1"/>
                          <m:t>𝑦</m:t>
                        </m:r>
                      </m:e>
                      <m:sup>
                        <m:r>
                          <a:rPr lang="ru-RU" i="1"/>
                          <m:t>′</m:t>
                        </m:r>
                      </m:sup>
                    </m:sSup>
                    <m:r>
                      <a:rPr lang="ru-RU" i="1"/>
                      <m:t>+</m:t>
                    </m:r>
                    <m:sSub>
                      <m:sSubPr>
                        <m:ctrlPr>
                          <a:rPr lang="ru-RU" i="1"/>
                        </m:ctrlPr>
                      </m:sSubPr>
                      <m:e>
                        <m:r>
                          <a:rPr lang="en-US" i="1"/>
                          <m:t>𝑎</m:t>
                        </m:r>
                      </m:e>
                      <m:sub>
                        <m:r>
                          <a:rPr lang="en-US" i="1"/>
                          <m:t>𝑛</m:t>
                        </m:r>
                      </m:sub>
                    </m:sSub>
                    <m:r>
                      <a:rPr lang="ru-RU" i="1"/>
                      <m:t>(</m:t>
                    </m:r>
                    <m:r>
                      <a:rPr lang="en-US" i="1"/>
                      <m:t>𝑥</m:t>
                    </m:r>
                    <m:r>
                      <a:rPr lang="ru-RU" i="1"/>
                      <m:t>)</m:t>
                    </m:r>
                    <m:r>
                      <a:rPr lang="en-US" i="1"/>
                      <m:t>𝑦</m:t>
                    </m:r>
                    <m:r>
                      <a:rPr lang="ru-RU" i="1"/>
                      <m:t>=</m:t>
                    </m:r>
                    <m:r>
                      <a:rPr lang="ru-RU" i="1"/>
                      <m:t>𝑓</m:t>
                    </m:r>
                    <m:r>
                      <a:rPr lang="ru-RU" i="1"/>
                      <m:t>(</m:t>
                    </m:r>
                    <m:r>
                      <a:rPr lang="ru-RU" i="1"/>
                      <m:t>𝑥</m:t>
                    </m:r>
                    <m:r>
                      <a:rPr lang="ru-RU" i="1"/>
                      <m:t>)</m:t>
                    </m:r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   (1)</a:t>
                </a:r>
              </a:p>
              <a:p>
                <a:pPr marL="0" indent="0">
                  <a:buNone/>
                </a:pP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т.е. уравнения с правой частью тождественно не равной нулю.</a:t>
                </a:r>
              </a:p>
              <a:p>
                <a:pPr marL="0" indent="0">
                  <a:buNone/>
                </a:pP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Линейные </a:t>
                </a:r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однородные дифференциальные уравнения n-го порядка – это уравнения вида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p>
                                <m:sSup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sSup>
                            <m:sSup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−1)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  <m:sSup>
                            <m:sSup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−2)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+…+</m:t>
                          </m:r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</a:t>
                </a:r>
                <a:r>
                  <a:rPr lang="kk-K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ru-RU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ru-RU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ru-RU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ru-RU" i="1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i="1">
                            <a:latin typeface="Cambria Math" panose="02040503050406030204" pitchFamily="18" charset="0"/>
                          </a:rPr>
                          <m:t>1;</m:t>
                        </m:r>
                        <m:r>
                          <a:rPr lang="ru-RU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acc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заданные функции</a:t>
                </a: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10515600" cy="4486275"/>
              </a:xfrm>
              <a:blipFill>
                <a:blip r:embed="rId2"/>
                <a:stretch>
                  <a:fillRect l="-1217" t="-2310" r="-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1838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9137"/>
          </a:xfrm>
        </p:spPr>
        <p:txBody>
          <a:bodyPr>
            <a:normAutofit fontScale="90000"/>
          </a:bodyPr>
          <a:lstStyle/>
          <a:p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общего решения линейного </a:t>
            </a:r>
            <a:r>
              <a:rPr lang="ru-RU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неоднородного 	уравнения </a:t>
            </a:r>
            <a:endParaRPr lang="ru-RU" sz="3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54046"/>
                <a:ext cx="10515600" cy="4722917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ru-RU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Теорема.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Если </a:t>
                </a:r>
                <a14:m>
                  <m:oMath xmlns:m="http://schemas.openxmlformats.org/officeDocument/2006/math">
                    <m:r>
                      <a:rPr lang="ru-RU" i="1"/>
                      <m:t> </m:t>
                    </m:r>
                    <m:r>
                      <a:rPr lang="en-US" i="1"/>
                      <m:t>𝑢</m:t>
                    </m:r>
                    <m:r>
                      <a:rPr lang="ru-RU" i="1"/>
                      <m:t>=</m:t>
                    </m:r>
                    <m:r>
                      <a:rPr lang="ru-RU" i="1"/>
                      <m:t>𝑢</m:t>
                    </m:r>
                    <m:r>
                      <a:rPr lang="ru-RU" i="1"/>
                      <m:t>(</m:t>
                    </m:r>
                    <m:r>
                      <a:rPr lang="ru-RU" i="1"/>
                      <m:t>𝑥</m:t>
                    </m:r>
                    <m:r>
                      <a:rPr lang="ru-RU" i="1"/>
                      <m:t>)</m:t>
                    </m:r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- частное решение неоднородного уравнения и является фундаментальной системой решений соответствующего однородного уравнения, то общее решение линейного неоднородного уравнения имеет вид</a:t>
                </a:r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/>
                      <m:t>𝑦</m:t>
                    </m:r>
                    <m:r>
                      <a:rPr lang="ru-RU" i="1"/>
                      <m:t>=</m:t>
                    </m:r>
                    <m:r>
                      <a:rPr lang="en-US" i="1"/>
                      <m:t>𝑢</m:t>
                    </m:r>
                    <m:r>
                      <a:rPr lang="ru-RU" i="1"/>
                      <m:t>+</m:t>
                    </m:r>
                    <m:sSub>
                      <m:sSubPr>
                        <m:ctrlPr>
                          <a:rPr lang="ru-RU" i="1"/>
                        </m:ctrlPr>
                      </m:sSubPr>
                      <m:e>
                        <m:r>
                          <a:rPr lang="en-US" i="1"/>
                          <m:t>𝑐</m:t>
                        </m:r>
                      </m:e>
                      <m:sub>
                        <m:r>
                          <a:rPr lang="ru-RU" i="1"/>
                          <m:t>1</m:t>
                        </m:r>
                      </m:sub>
                    </m:sSub>
                    <m:sSub>
                      <m:sSubPr>
                        <m:ctrlPr>
                          <a:rPr lang="ru-RU" i="1"/>
                        </m:ctrlPr>
                      </m:sSubPr>
                      <m:e>
                        <m:r>
                          <a:rPr lang="ru-RU" i="1"/>
                          <m:t>𝑦</m:t>
                        </m:r>
                      </m:e>
                      <m:sub>
                        <m:r>
                          <a:rPr lang="ru-RU" i="1"/>
                          <m:t>1</m:t>
                        </m:r>
                      </m:sub>
                    </m:sSub>
                    <m:r>
                      <a:rPr lang="ru-RU" i="1"/>
                      <m:t>+</m:t>
                    </m:r>
                    <m:sSub>
                      <m:sSubPr>
                        <m:ctrlPr>
                          <a:rPr lang="ru-RU" i="1"/>
                        </m:ctrlPr>
                      </m:sSubPr>
                      <m:e>
                        <m:r>
                          <a:rPr lang="en-US" i="1"/>
                          <m:t>𝑐</m:t>
                        </m:r>
                      </m:e>
                      <m:sub>
                        <m:r>
                          <a:rPr lang="ru-RU" i="1"/>
                          <m:t>2</m:t>
                        </m:r>
                      </m:sub>
                    </m:sSub>
                    <m:sSub>
                      <m:sSubPr>
                        <m:ctrlPr>
                          <a:rPr lang="ru-RU" i="1"/>
                        </m:ctrlPr>
                      </m:sSubPr>
                      <m:e>
                        <m:r>
                          <a:rPr lang="ru-RU" i="1"/>
                          <m:t>𝑦</m:t>
                        </m:r>
                      </m:e>
                      <m:sub>
                        <m:r>
                          <a:rPr lang="ru-RU" i="1"/>
                          <m:t>2</m:t>
                        </m:r>
                      </m:sub>
                    </m:sSub>
                    <m:r>
                      <a:rPr lang="ru-RU" i="1"/>
                      <m:t>+…+</m:t>
                    </m:r>
                    <m:sSub>
                      <m:sSubPr>
                        <m:ctrlPr>
                          <a:rPr lang="ru-RU" i="1"/>
                        </m:ctrlPr>
                      </m:sSubPr>
                      <m:e>
                        <m:r>
                          <a:rPr lang="en-US" i="1"/>
                          <m:t>𝑐</m:t>
                        </m:r>
                      </m:e>
                      <m:sub>
                        <m:r>
                          <a:rPr lang="ru-RU" i="1"/>
                          <m:t>𝑛</m:t>
                        </m:r>
                      </m:sub>
                    </m:sSub>
                    <m:sSub>
                      <m:sSubPr>
                        <m:ctrlPr>
                          <a:rPr lang="ru-RU" i="1"/>
                        </m:ctrlPr>
                      </m:sSubPr>
                      <m:e>
                        <m:r>
                          <a:rPr lang="ru-RU" i="1"/>
                          <m:t>𝑦</m:t>
                        </m:r>
                      </m:e>
                      <m:sub>
                        <m:r>
                          <a:rPr lang="ru-RU" i="1"/>
                          <m:t>𝑛</m:t>
                        </m:r>
                      </m:sub>
                    </m:sSub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   </a:t>
                </a:r>
              </a:p>
              <a:p>
                <a:pPr marL="0" indent="0">
                  <a:buNone/>
                </a:pP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другими словами, общее решение неоднородного уравнения равно сумме общего решения соответствующего однородного уравнения и любого частного решения рассматриваемого неоднородного уравнения: </a:t>
                </a:r>
                <a14:m>
                  <m:oMath xmlns:m="http://schemas.openxmlformats.org/officeDocument/2006/math">
                    <m:r>
                      <a:rPr lang="en-US" i="1"/>
                      <m:t>𝑦</m:t>
                    </m:r>
                    <m:r>
                      <a:rPr lang="ru-RU" i="1"/>
                      <m:t>=</m:t>
                    </m:r>
                    <m:r>
                      <a:rPr lang="en-US" i="1"/>
                      <m:t>𝑢</m:t>
                    </m:r>
                    <m:r>
                      <a:rPr lang="ru-RU" i="1"/>
                      <m:t>+ </m:t>
                    </m:r>
                    <m:sSub>
                      <m:sSubPr>
                        <m:ctrlPr>
                          <a:rPr lang="ru-RU" i="1"/>
                        </m:ctrlPr>
                      </m:sSubPr>
                      <m:e>
                        <m:r>
                          <a:rPr lang="en-US" i="1"/>
                          <m:t>𝑦</m:t>
                        </m:r>
                      </m:e>
                      <m:sub>
                        <m:r>
                          <a:rPr lang="ru-RU" i="1"/>
                          <m:t>оо</m:t>
                        </m:r>
                      </m:sub>
                    </m:sSub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 </a:t>
                </a:r>
              </a:p>
              <a:p>
                <a:pPr marL="0" indent="0">
                  <a:buNone/>
                </a:pP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Следовательно, для построения общего решения неоднородного уравнения необходимо найти одно из его частных решений (при условии, что известно общее решение соответствующего ему однородного уравнения).</a:t>
                </a: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54046"/>
                <a:ext cx="10515600" cy="4722917"/>
              </a:xfrm>
              <a:blipFill>
                <a:blip r:embed="rId2"/>
                <a:stretch>
                  <a:fillRect l="-1043" t="-2972" r="-1101" b="-6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3644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9039"/>
          </a:xfrm>
        </p:spPr>
        <p:txBody>
          <a:bodyPr>
            <a:normAutofit/>
          </a:bodyPr>
          <a:lstStyle/>
          <a:p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вариации произвольных </a:t>
            </a:r>
            <a:r>
              <a:rPr lang="ru-RU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постоянных</a:t>
            </a: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73967"/>
                <a:ext cx="10515600" cy="460299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Этот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метод используется для нахождения частного решения линейного неоднородного уравнения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-го порядка, как с переменными, так и с постоянными коэффициентами, если известно общее решение соответствующего однородного уравнения. Метод заключается в следующем. Предположим, что известна фундаментальная система решений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/>
                        </m:ctrlPr>
                      </m:sSubPr>
                      <m:e>
                        <m:r>
                          <a:rPr lang="ru-RU" i="1"/>
                          <m:t>𝑦</m:t>
                        </m:r>
                      </m:e>
                      <m:sub>
                        <m:r>
                          <a:rPr lang="ru-RU" i="1"/>
                          <m:t>1</m:t>
                        </m:r>
                      </m:sub>
                    </m:sSub>
                    <m:d>
                      <m:dPr>
                        <m:ctrlPr>
                          <a:rPr lang="ru-RU" i="1"/>
                        </m:ctrlPr>
                      </m:dPr>
                      <m:e>
                        <m:r>
                          <a:rPr lang="ru-RU" i="1"/>
                          <m:t>𝑥</m:t>
                        </m:r>
                      </m:e>
                    </m:d>
                    <m:r>
                      <a:rPr lang="ru-RU" i="1"/>
                      <m:t>,…</m:t>
                    </m:r>
                    <m:sSub>
                      <m:sSubPr>
                        <m:ctrlPr>
                          <a:rPr lang="ru-RU" i="1"/>
                        </m:ctrlPr>
                      </m:sSubPr>
                      <m:e>
                        <m:r>
                          <a:rPr lang="en-US" i="1"/>
                          <m:t>𝑦</m:t>
                        </m:r>
                      </m:e>
                      <m:sub>
                        <m:r>
                          <a:rPr lang="ru-RU" i="1"/>
                          <m:t>𝑛</m:t>
                        </m:r>
                      </m:sub>
                    </m:sSub>
                    <m:r>
                      <a:rPr lang="ru-RU" i="1"/>
                      <m:t>(</m:t>
                    </m:r>
                    <m:r>
                      <a:rPr lang="en-US" i="1"/>
                      <m:t>𝑥</m:t>
                    </m:r>
                    <m:r>
                      <a:rPr lang="ru-RU" i="1"/>
                      <m:t>)</m:t>
                    </m:r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соответствующего однородного уравнения. Тогда общее решение неоднородного уравнения следует искать в виде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i="1"/>
                      <m:t>𝑢</m:t>
                    </m:r>
                    <m:d>
                      <m:dPr>
                        <m:ctrlPr>
                          <a:rPr lang="ru-RU" i="1"/>
                        </m:ctrlPr>
                      </m:dPr>
                      <m:e>
                        <m:r>
                          <a:rPr lang="ru-RU" i="1"/>
                          <m:t>𝑥</m:t>
                        </m:r>
                      </m:e>
                    </m:d>
                    <m:r>
                      <a:rPr lang="ru-RU" i="1"/>
                      <m:t>=</m:t>
                    </m:r>
                    <m:sSub>
                      <m:sSubPr>
                        <m:ctrlPr>
                          <a:rPr lang="ru-RU" i="1"/>
                        </m:ctrlPr>
                      </m:sSubPr>
                      <m:e>
                        <m:r>
                          <a:rPr lang="en-US" i="1"/>
                          <m:t>𝑐</m:t>
                        </m:r>
                      </m:e>
                      <m:sub>
                        <m:r>
                          <a:rPr lang="ru-RU" i="1"/>
                          <m:t>1</m:t>
                        </m:r>
                      </m:sub>
                    </m:sSub>
                    <m:d>
                      <m:dPr>
                        <m:ctrlPr>
                          <a:rPr lang="ru-RU" i="1"/>
                        </m:ctrlPr>
                      </m:dPr>
                      <m:e>
                        <m:r>
                          <a:rPr lang="ru-RU" i="1"/>
                          <m:t>𝑥</m:t>
                        </m:r>
                      </m:e>
                    </m:d>
                    <m:sSub>
                      <m:sSubPr>
                        <m:ctrlPr>
                          <a:rPr lang="ru-RU" i="1"/>
                        </m:ctrlPr>
                      </m:sSubPr>
                      <m:e>
                        <m:r>
                          <a:rPr lang="ru-RU" i="1"/>
                          <m:t>𝑦</m:t>
                        </m:r>
                      </m:e>
                      <m:sub>
                        <m:r>
                          <a:rPr lang="ru-RU" i="1"/>
                          <m:t>1</m:t>
                        </m:r>
                      </m:sub>
                    </m:sSub>
                    <m:r>
                      <a:rPr lang="ru-RU" i="1"/>
                      <m:t>+</m:t>
                    </m:r>
                    <m:sSub>
                      <m:sSubPr>
                        <m:ctrlPr>
                          <a:rPr lang="ru-RU" i="1"/>
                        </m:ctrlPr>
                      </m:sSubPr>
                      <m:e>
                        <m:r>
                          <a:rPr lang="en-US" i="1"/>
                          <m:t>𝑐</m:t>
                        </m:r>
                      </m:e>
                      <m:sub>
                        <m:r>
                          <a:rPr lang="ru-RU" i="1"/>
                          <m:t>2</m:t>
                        </m:r>
                      </m:sub>
                    </m:sSub>
                    <m:sSub>
                      <m:sSubPr>
                        <m:ctrlPr>
                          <a:rPr lang="ru-RU" i="1"/>
                        </m:ctrlPr>
                      </m:sSubPr>
                      <m:e>
                        <m:d>
                          <m:dPr>
                            <m:ctrlPr>
                              <a:rPr lang="ru-RU" i="1"/>
                            </m:ctrlPr>
                          </m:dPr>
                          <m:e>
                            <m:r>
                              <a:rPr lang="ru-RU" i="1"/>
                              <m:t>𝑥</m:t>
                            </m:r>
                          </m:e>
                        </m:d>
                        <m:r>
                          <a:rPr lang="ru-RU" i="1"/>
                          <m:t>𝑦</m:t>
                        </m:r>
                      </m:e>
                      <m:sub>
                        <m:r>
                          <a:rPr lang="ru-RU" i="1"/>
                          <m:t>2</m:t>
                        </m:r>
                      </m:sub>
                    </m:sSub>
                    <m:r>
                      <a:rPr lang="ru-RU" i="1"/>
                      <m:t>+…+</m:t>
                    </m:r>
                    <m:sSub>
                      <m:sSubPr>
                        <m:ctrlPr>
                          <a:rPr lang="ru-RU" i="1"/>
                        </m:ctrlPr>
                      </m:sSubPr>
                      <m:e>
                        <m:r>
                          <a:rPr lang="en-US" i="1"/>
                          <m:t>𝑐</m:t>
                        </m:r>
                      </m:e>
                      <m:sub>
                        <m:r>
                          <a:rPr lang="ru-RU" i="1"/>
                          <m:t>𝑛</m:t>
                        </m:r>
                      </m:sub>
                    </m:sSub>
                    <m:d>
                      <m:dPr>
                        <m:ctrlPr>
                          <a:rPr lang="ru-RU" i="1"/>
                        </m:ctrlPr>
                      </m:dPr>
                      <m:e>
                        <m:r>
                          <a:rPr lang="ru-RU" i="1"/>
                          <m:t>𝑥</m:t>
                        </m:r>
                      </m:e>
                    </m:d>
                    <m:sSub>
                      <m:sSubPr>
                        <m:ctrlPr>
                          <a:rPr lang="ru-RU" i="1"/>
                        </m:ctrlPr>
                      </m:sSubPr>
                      <m:e>
                        <m:r>
                          <a:rPr lang="ru-RU" i="1"/>
                          <m:t>𝑦</m:t>
                        </m:r>
                      </m:e>
                      <m:sub>
                        <m:r>
                          <a:rPr lang="ru-RU" i="1"/>
                          <m:t>𝑛</m:t>
                        </m:r>
                      </m:sub>
                    </m:sSub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</a:p>
              <a:p>
                <a:pPr marL="0" indent="0">
                  <a:buNone/>
                </a:pP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 функции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/>
                        </m:ctrlPr>
                      </m:sSubPr>
                      <m:e>
                        <m:r>
                          <a:rPr lang="en-US" i="1"/>
                          <m:t>𝑐</m:t>
                        </m:r>
                      </m:e>
                      <m:sub>
                        <m:r>
                          <a:rPr lang="ru-RU" i="1"/>
                          <m:t>1</m:t>
                        </m:r>
                      </m:sub>
                    </m:sSub>
                    <m:d>
                      <m:dPr>
                        <m:ctrlPr>
                          <a:rPr lang="ru-RU" i="1"/>
                        </m:ctrlPr>
                      </m:dPr>
                      <m:e>
                        <m:r>
                          <a:rPr lang="ru-RU" i="1"/>
                          <m:t>𝑥</m:t>
                        </m:r>
                      </m:e>
                    </m:d>
                    <m:r>
                      <a:rPr lang="ru-RU" i="1"/>
                      <m:t>,..,</m:t>
                    </m:r>
                    <m:sSub>
                      <m:sSubPr>
                        <m:ctrlPr>
                          <a:rPr lang="ru-RU" i="1"/>
                        </m:ctrlPr>
                      </m:sSubPr>
                      <m:e>
                        <m:r>
                          <a:rPr lang="en-US" i="1"/>
                          <m:t>𝑐</m:t>
                        </m:r>
                      </m:e>
                      <m:sub>
                        <m:r>
                          <a:rPr lang="ru-RU" i="1"/>
                          <m:t>𝑛</m:t>
                        </m:r>
                      </m:sub>
                    </m:sSub>
                    <m:d>
                      <m:dPr>
                        <m:ctrlPr>
                          <a:rPr lang="ru-RU" i="1"/>
                        </m:ctrlPr>
                      </m:dPr>
                      <m:e>
                        <m:r>
                          <a:rPr lang="ru-RU" i="1"/>
                          <m:t>𝑥</m:t>
                        </m:r>
                      </m:e>
                    </m:d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новые неизвестные функции.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73967"/>
                <a:ext cx="10515600" cy="4602996"/>
              </a:xfrm>
              <a:blipFill>
                <a:blip r:embed="rId2"/>
                <a:stretch>
                  <a:fillRect l="-1217" t="-22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3793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10515600" cy="1058941"/>
              </a:xfrm>
            </p:spPr>
            <p:txBody>
              <a:bodyPr>
                <a:normAutofit fontScale="90000"/>
              </a:bodyPr>
              <a:lstStyle/>
              <a:p>
                <a:r>
                  <a:rPr lang="ru-RU" dirty="0" smtClean="0"/>
                  <a:t>	</a:t>
                </a:r>
                <a:r>
                  <a:rPr lang="ru-RU" sz="3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1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Неизвестные функции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100" b="1" i="1"/>
                        </m:ctrlPr>
                      </m:sSubPr>
                      <m:e>
                        <m:r>
                          <a:rPr lang="en-US" sz="3100" b="1" i="1"/>
                          <m:t>𝒄</m:t>
                        </m:r>
                      </m:e>
                      <m:sub>
                        <m:r>
                          <a:rPr lang="ru-RU" sz="3100" b="1" i="1"/>
                          <m:t>𝟏</m:t>
                        </m:r>
                      </m:sub>
                    </m:sSub>
                    <m:d>
                      <m:dPr>
                        <m:ctrlPr>
                          <a:rPr lang="ru-RU" sz="3100" b="1" i="1"/>
                        </m:ctrlPr>
                      </m:dPr>
                      <m:e>
                        <m:r>
                          <a:rPr lang="ru-RU" sz="3100" b="1" i="1"/>
                          <m:t>𝒙</m:t>
                        </m:r>
                      </m:e>
                    </m:d>
                    <m:r>
                      <a:rPr lang="ru-RU" sz="3100" b="1" i="1"/>
                      <m:t>,..,</m:t>
                    </m:r>
                    <m:sSub>
                      <m:sSubPr>
                        <m:ctrlPr>
                          <a:rPr lang="ru-RU" sz="3100" b="1" i="1"/>
                        </m:ctrlPr>
                      </m:sSubPr>
                      <m:e>
                        <m:r>
                          <a:rPr lang="en-US" sz="3100" b="1" i="1"/>
                          <m:t>𝒄</m:t>
                        </m:r>
                      </m:e>
                      <m:sub>
                        <m:r>
                          <a:rPr lang="ru-RU" sz="3100" b="1" i="1"/>
                          <m:t>𝒏</m:t>
                        </m:r>
                      </m:sub>
                    </m:sSub>
                    <m:d>
                      <m:dPr>
                        <m:ctrlPr>
                          <a:rPr lang="ru-RU" sz="3100" b="1" i="1"/>
                        </m:ctrlPr>
                      </m:dPr>
                      <m:e>
                        <m:r>
                          <a:rPr lang="ru-RU" sz="3100" b="1" i="1"/>
                          <m:t>𝒙</m:t>
                        </m:r>
                      </m:e>
                    </m:d>
                  </m:oMath>
                </a14:m>
                <a:r>
                  <a:rPr lang="ru-RU" sz="31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31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31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31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  </a:t>
                </a:r>
                <a:r>
                  <a:rPr lang="ru-RU" sz="31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определяются из </a:t>
                </a:r>
                <a:r>
                  <a:rPr lang="ru-RU" sz="31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системы </a:t>
                </a:r>
                <a:r>
                  <a:rPr lang="ru-RU" sz="31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уравнений</a:t>
                </a:r>
                <a:r>
                  <a:rPr lang="en-US" sz="31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ru-RU" sz="31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10515600" cy="1058941"/>
              </a:xfrm>
              <a:blipFill>
                <a:blip r:embed="rId2"/>
                <a:stretch>
                  <a:fillRect b="-143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1205" y="2008682"/>
            <a:ext cx="10021674" cy="375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234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вариации произвольных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постоянных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поиска частного решения уравнения 2-го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9350" y="1825625"/>
            <a:ext cx="1036444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9193" y="1938902"/>
            <a:ext cx="9863529" cy="4042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197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9118"/>
          </a:xfrm>
        </p:spPr>
        <p:txBody>
          <a:bodyPr>
            <a:normAutofit/>
          </a:bodyPr>
          <a:lstStyle/>
          <a:p>
            <a:r>
              <a:rPr lang="ru-RU" b="1" dirty="0" smtClean="0"/>
              <a:t>	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самоконтроля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14007"/>
            <a:ext cx="10515600" cy="4662956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Какое уравнение называется линейным неоднородным уравнением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Чему равно общее решение линейным однородным уравнением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Какова структура общего решения линейного неоднородного уравнения?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чем заключается метод вариации произвольных постоянных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находится </a:t>
            </a:r>
            <a:r>
              <a:rPr lang="ru-RU" dirty="0" smtClean="0"/>
              <a:t>частное </a:t>
            </a:r>
            <a:r>
              <a:rPr lang="ru-RU" dirty="0"/>
              <a:t>решения линейного неоднородного уравнения 2-го порядка.</a:t>
            </a:r>
          </a:p>
          <a:p>
            <a:pPr marL="514350" indent="-514350">
              <a:buFont typeface="+mj-lt"/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0172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309</Words>
  <Application>Microsoft Office PowerPoint</Application>
  <PresentationFormat>Широкоэкранный</PresentationFormat>
  <Paragraphs>43</Paragraphs>
  <Slides>10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Times New Roman</vt:lpstr>
      <vt:lpstr>Тема Office</vt:lpstr>
      <vt:lpstr>Equation.3</vt:lpstr>
      <vt:lpstr>ОБЫКНОВЕННЫЕ ДИФФЕРЕНЦИАЛЬНЫЕ УРАВНЕНИЯ</vt:lpstr>
      <vt:lpstr>  Цель лекции</vt:lpstr>
      <vt:lpstr>  Основные вопросы</vt:lpstr>
      <vt:lpstr> Линейные неоднородные дифференциальные   уравнения n-го порядка</vt:lpstr>
      <vt:lpstr> Структура общего решения линейного   неоднородного  уравнения </vt:lpstr>
      <vt:lpstr> Метод вариации произвольных постоянных</vt:lpstr>
      <vt:lpstr>  Неизвестные функции   c_1 (x),..,c_n (x)      определяются из системы уравнений:</vt:lpstr>
      <vt:lpstr> Метод вариации произвольных постоянных для   поиска частного решения уравнения 2-го порядка</vt:lpstr>
      <vt:lpstr> Вопросы для самоконтроля</vt:lpstr>
      <vt:lpstr> Литература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ОБЫКНОВЕННЫЕ ДИФФЕРЕНЦИАЛЬНЫЕ УРАВНЕНИЯ</dc:title>
  <dc:creator>Салих Омаров</dc:creator>
  <cp:lastModifiedBy>Салих Омаров</cp:lastModifiedBy>
  <cp:revision>13</cp:revision>
  <dcterms:created xsi:type="dcterms:W3CDTF">2025-11-18T20:15:34Z</dcterms:created>
  <dcterms:modified xsi:type="dcterms:W3CDTF">2025-11-18T23:02:10Z</dcterms:modified>
</cp:coreProperties>
</file>